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0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 snapToObjects="1">
      <p:cViewPr varScale="1">
        <p:scale>
          <a:sx n="120" d="100"/>
          <a:sy n="120" d="100"/>
        </p:scale>
        <p:origin x="8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https://transportation.house.gov/news/documentsingle.aspx?DocumentID=410255</a:t>
            </a:r>
          </a:p>
          <a:p>
            <a:r>
              <a:t>- https://transportation.house.gov/surface-transportation-reauthorization/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https://drpt.virginia.gov/transit-service-delivery-advisory-committee-tsdac/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https://rva.gov/office-city-clerk/council-meetings</a:t>
            </a:r>
          </a:p>
          <a:p>
            <a:r>
              <a:t>- https://rva.gov/press-releases-and-announcements-public-works/news/statement-richmond-department-transportation</a:t>
            </a:r>
          </a:p>
          <a:p>
            <a:r>
              <a:t>- https://rva.gov/press-releases-and-announcements/news/city-richmond-and-grtc-launch-developer-solicitation-downtown</a:t>
            </a:r>
          </a:p>
          <a:p>
            <a:r>
              <a:t>- https://rva.gov/press-releases-and-announcements-public-works/news/city-launches-public-surveys-newly-proposed</a:t>
            </a:r>
          </a:p>
          <a:p>
            <a:r>
              <a:t>- https://www.chesterfield.gov/DocumentCenter/View/46948/FY2027-Proposed-Budget-and-FY2027-FY2031-Capital-Improvement-Program-PDF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09430-D24E-4AA6-8A89-C259052FD6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30A075-5FEF-41EC-A392-51441F6297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57D6EE-A463-4C7B-93EB-C8748AC6618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9/2/26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9D762B-6E42-4052-9282-5011ED3324BD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2A76C5-5D24-437C-B1A8-CD1AF404A04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468700-E251-4383-9838-2C7CF27DC6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07D034-B3DE-4BEB-81BC-7ED31D7ABF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86883A-3D7B-470B-9146-825B25B76004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9/2/26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9BE013-D431-4168-8328-60309C5C2F60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3AB009-77BA-4C1C-A8ED-4C87AE4596E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B30B0C-D2FE-4856-9A55-80DB75DEB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buNone/>
              <a:defRPr sz="4000" b="1" cap="all"/>
            </a:lvl1pPr>
          </a:lstStyle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6C8D41-691B-49B4-996F-5B9E225702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2E912B-5DE1-4D9F-8D84-8D9277610793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9/2/26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8482C8-6E98-466B-9D3A-F44DEB7EF04A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CAA007-70DB-412C-B544-8E76EB8449E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2EE64D-9C1F-4A70-8C13-FCA7056236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1D8C6E-FD96-4231-8DF2-836922F065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BEE2B2-FA6D-4476-9CA7-8E2BF16242FB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AC4083-EF94-4B47-9AE3-A09C60B110A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9/2/26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0CFEAF-8D3C-4092-ABC1-7453C80A8AAF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9780BD-FDFB-4C27-ACB2-AC603858B4C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CEF8FD-D8AC-4916-A86C-90B1628EE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0DDE18-11C5-49D3-9697-1E111CA999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DFF441-43F2-40E9-8839-E845EEBD8F95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02B970-AAEC-47D0-BB39-B2ADCCA169BA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C0F26FD-D2E7-4D1F-B5B3-B53F22344B62}"/>
              </a:ext>
            </a:extLst>
          </p:cNvPr>
          <p:cNvSpPr>
            <a:spLocks noGrp="1"/>
          </p:cNvSpPr>
          <p:nvPr>
            <p:ph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7154DC0-F9F0-4322-BE81-59B0544A2A53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9/2/26</a:t>
            </a:fld>
            <a:endParaRPr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2AF76E4-0BFB-4BEA-AF1A-C36546CDD49B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4C6E4B9-E10D-44B5-90D2-4022829CC53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14A6A5-80FE-4CBA-AC38-70BC5F83F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47B2DE5-A6F9-4513-9D50-58911189C918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9/2/26</a:t>
            </a:fld>
            <a:endParaRPr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7AD19A2-88E9-405D-949A-5E99682DB193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101D15-5010-4EA2-85DF-3430954B8EB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BFA81E-5854-41C9-938C-493432F8F467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9/2/26</a:t>
            </a:fld>
            <a:endParaRPr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A9163E-3ECC-43F2-A0DF-6D4BC82AD36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738C29-046F-4938-8B8B-7AFE0025345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C5D208-13CC-46FE-89AC-6456FB2020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C49D0B-2049-4A1E-A9BD-32A81FA383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E679F6-527F-46B3-9703-6DCF0BDB712F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03D744-8C51-4F2D-ABEF-D5995AABFA2D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9/2/26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563113-A0DE-4329-BA64-47E3E733DF1F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31B045-BB00-46D8-89FD-D0E0C82BF77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6194F-BA85-469A-A862-0144772F0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45E826C-4762-41C8-86DB-8EC3A3EB07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22F6E0-1CBB-4C72-86F6-43F6E0BCE5FD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084D97-40A3-48E0-A8DD-940BF1ADE4FC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9/2/26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0123C7-10C5-4313-AE00-CB4E3E9F2549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489E24-46A1-4CA8-AC29-E26751E27F9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12EAA4-2786-44E7-8479-F57AB75E0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EE1012-C8E2-4468-A8B8-5A5EAE3E42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AAD8CE-CF92-4F18-B452-E78069B8DC88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9/2/26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49CE8E-3273-44E0-99E9-326667DAB09E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7C327C-FD72-4C8F-97B9-1411D690A17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D534E16-63A6-4665-A36A-D76389232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5522C2-E133-4407-B9DF-9FA904BB27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3407E8-E54F-4576-A8FA-6D877EFB626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9/2/26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76ED13-0E63-435D-BF0C-15260B9F57F8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78CD06-4479-401B-A03B-D4F86804FD1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over 1 presenter &amp; title">
  <p:cSld name="1_Cover 1 presenter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"/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rgbClr val="671EA5">
                <a:tint val="45000"/>
                <a:satMod val="400000"/>
              </a:srgbClr>
            </a:duotone>
          </a:blip>
          <a:srcRect t="29371" r="17830" b="124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Google Shape;63;p61">
            <a:extLst>
              <a:ext uri="{FF2B5EF4-FFF2-40B4-BE49-F238E27FC236}">
                <a16:creationId xmlns:a16="http://schemas.microsoft.com/office/drawing/2014/main" id="{84F24A74-9426-C282-8E7B-5299611D2EA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71EA5">
              <a:alpha val="60000"/>
            </a:srgbClr>
          </a:solidFill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endParaRPr sz="1800" b="0" i="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" name="Google Shape;16;p52">
            <a:extLst>
              <a:ext uri="{FF2B5EF4-FFF2-40B4-BE49-F238E27FC236}">
                <a16:creationId xmlns:a16="http://schemas.microsoft.com/office/drawing/2014/main" id="{73F26D09-8583-4769-8126-6A89BA8F48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4692403"/>
            <a:ext cx="7352210" cy="691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5750" tIns="45700" rIns="365750" bIns="45700" anchor="ctr">
            <a:noAutofit/>
          </a:bodyPr>
          <a:lstStyle>
            <a:lvl1pPr marL="457200" marR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" name="Google Shape;17;p52">
            <a:extLst>
              <a:ext uri="{FF2B5EF4-FFF2-40B4-BE49-F238E27FC236}">
                <a16:creationId xmlns:a16="http://schemas.microsoft.com/office/drawing/2014/main" id="{CEC21320-0D89-446C-B3DC-11EE8DD2B94F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38199" y="2743200"/>
            <a:ext cx="7352211" cy="19327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5750" tIns="45700" rIns="365750" bIns="45700" anchor="ctr">
            <a:noAutofit/>
          </a:bodyPr>
          <a:lstStyle>
            <a:lvl1pPr marL="457200" marR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0" i="0">
                <a:solidFill>
                  <a:schemeClr val="lt1"/>
                </a:solidFill>
                <a:latin typeface="Futura Medium"/>
                <a:ea typeface="Futura Medium"/>
                <a:cs typeface="Futura Medium"/>
              </a:defRPr>
            </a:lvl1pPr>
            <a:lvl2pPr marL="91440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35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441876"/>
            <a:ext cx="3151380" cy="1194001"/>
          </a:xfrm>
          <a:prstGeom prst="rect">
            <a:avLst/>
          </a:prstGeom>
        </p:spPr>
      </p:pic>
      <p:sp>
        <p:nvSpPr>
          <p:cNvPr id="7" name="Google Shape;343;p100">
            <a:extLst>
              <a:ext uri="{FF2B5EF4-FFF2-40B4-BE49-F238E27FC236}">
                <a16:creationId xmlns:a16="http://schemas.microsoft.com/office/drawing/2014/main" id="{3B40131D-03BD-3478-56C6-AB7E00ECF2F5}"/>
              </a:ext>
            </a:extLst>
          </p:cNvPr>
          <p:cNvSpPr>
            <a:spLocks noGrp="1"/>
          </p:cNvSpPr>
          <p:nvPr/>
        </p:nvSpPr>
        <p:spPr>
          <a:xfrm>
            <a:off x="899945" y="6470663"/>
            <a:ext cx="100311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</a:pPr>
            <a:r>
              <a:rPr sz="800" b="0" i="0" u="none" cap="none">
                <a:solidFill>
                  <a:schemeClr val="lt1"/>
                </a:solidFill>
                <a:latin typeface="Futura Medium"/>
                <a:ea typeface="Futura Medium"/>
                <a:cs typeface="Futura Medium"/>
              </a:rPr>
              <a:t>2026   ridegrtc.com </a:t>
            </a:r>
            <a:endParaRPr b="0" i="0">
              <a:latin typeface="Futura Medium"/>
              <a:ea typeface="Futura Medium"/>
              <a:cs typeface="Futura Medium"/>
            </a:endParaRPr>
          </a:p>
        </p:txBody>
      </p:sp>
      <p:cxnSp>
        <p:nvCxnSpPr>
          <p:cNvPr id="37" name="Google Shape;345;p100"/>
          <p:cNvCxnSpPr/>
          <p:nvPr/>
        </p:nvCxnSpPr>
        <p:spPr>
          <a:xfrm>
            <a:off x="10981463" y="6503989"/>
            <a:ext cx="0" cy="162000"/>
          </a:xfrm>
          <a:prstGeom prst="straightConnector1">
            <a:avLst/>
          </a:prstGeom>
          <a:ln w="9525" cap="flat">
            <a:solidFill>
              <a:schemeClr val="lt1">
                <a:alpha val="53730"/>
              </a:schemeClr>
            </a:solidFill>
            <a:prstDash val="solid"/>
            <a:miter/>
            <a:headEnd type="none" w="sm" len="sm"/>
            <a:tailEnd type="none" w="sm" len="sm"/>
          </a:ln>
        </p:spPr>
      </p:cxnSp>
      <p:pic>
        <p:nvPicPr>
          <p:cNvPr id="38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34668" y="6470663"/>
            <a:ext cx="568515" cy="21540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0F31A22-CF99-4FD4-BCAC-E3CC665CD5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18AF22-C3E7-4F0E-AEFE-AF287DCC68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7E981F-1469-45B7-A3A0-D497E2128E45}"/>
              </a:ext>
            </a:extLst>
          </p:cNvPr>
          <p:cNvSpPr>
            <a:spLocks noGrp="1"/>
          </p:cNvSpPr>
          <p:nvPr>
            <p:ph type="dt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t>9/2/26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20467E-5A22-424F-ACBF-78A67EE55860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B17F6F-F1F7-4978-9FF6-3888C7401523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342900" indent="-342900" algn="l" defTabSz="4572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marL="742950" indent="-285750" algn="l" defTabSz="4572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 defTabSz="4572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 defTabSz="4572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 defTabSz="4572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795652E-C3A6-16EE-1000-623DE12A0C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2969" y="4453230"/>
            <a:ext cx="7352210" cy="905163"/>
          </a:xfrm>
        </p:spPr>
        <p:txBody>
          <a:bodyPr/>
          <a:lstStyle/>
          <a:p>
            <a:pPr fontAlgn="base"/>
            <a:r>
              <a:rPr lang="en-US" sz="1800" dirty="0">
                <a:solidFill>
                  <a:srgbClr val="FFFFFF"/>
                </a:solidFill>
                <a:latin typeface="Futura Medium" panose="020B0602020204020303" pitchFamily="34" charset="-79"/>
                <a:cs typeface="Futura Medium"/>
              </a:rPr>
              <a:t>Joe Dillard Jr., Director of External &amp; Government Affairs </a:t>
            </a:r>
            <a:endParaRPr lang="en-US" sz="1800" dirty="0">
              <a:solidFill>
                <a:srgbClr val="000000"/>
              </a:solidFill>
              <a:effectLst/>
              <a:latin typeface="Futura Medium" panose="020B0602020204020303" pitchFamily="34" charset="-79"/>
              <a:cs typeface="Futura Medium"/>
            </a:endParaRPr>
          </a:p>
          <a:p>
            <a:pPr fontAlgn="base"/>
            <a:r>
              <a:rPr lang="en-US" sz="1800" dirty="0">
                <a:solidFill>
                  <a:srgbClr val="FFFFFF"/>
                </a:solidFill>
                <a:latin typeface="Futura Medium" panose="020B0602020204020303" pitchFamily="34" charset="-79"/>
                <a:cs typeface="Futura Medium"/>
              </a:rPr>
              <a:t>September 9 &amp; 10, 2026</a:t>
            </a:r>
            <a:endParaRPr lang="en-US" sz="1800" dirty="0">
              <a:solidFill>
                <a:srgbClr val="000000"/>
              </a:solidFill>
              <a:effectLst/>
              <a:latin typeface="Futura Medium" panose="020B0602020204020303" pitchFamily="34" charset="-79"/>
              <a:cs typeface="Futura Medium"/>
            </a:endParaRPr>
          </a:p>
          <a:p>
            <a:endParaRPr lang="en-US" dirty="0"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894F75-2B66-AB25-A5B6-2A2B153FFBE0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212969" y="3155027"/>
            <a:ext cx="10648071" cy="1387782"/>
          </a:xfrm>
        </p:spPr>
        <p:txBody>
          <a:bodyPr/>
          <a:lstStyle/>
          <a:p>
            <a:r>
              <a:rPr lang="en-US" dirty="0">
                <a:cs typeface="Futura Medium"/>
              </a:rPr>
              <a:t>GRTC Development &amp; Finance Committee| Legislative Update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88547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B1B53C8-ACA5-4576-810B-AE9C3974A4A5}"/>
              </a:ext>
            </a:extLst>
          </p:cNvPr>
          <p:cNvSpPr>
            <a:spLocks noGrp="1"/>
          </p:cNvSpPr>
          <p:nvPr/>
        </p:nvSpPr>
        <p:spPr>
          <a:xfrm>
            <a:off x="1664208" y="0"/>
            <a:ext cx="1052779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0502BF8-ADE5-454C-94DA-5FF819210A81}"/>
              </a:ext>
            </a:extLst>
          </p:cNvPr>
          <p:cNvSpPr>
            <a:spLocks noGrp="1"/>
          </p:cNvSpPr>
          <p:nvPr/>
        </p:nvSpPr>
        <p:spPr>
          <a:xfrm>
            <a:off x="1938528" y="310896"/>
            <a:ext cx="987552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buNone/>
            </a:pPr>
            <a:r>
              <a:rPr sz="2300" b="1" i="0">
                <a:solidFill>
                  <a:srgbClr val="202834"/>
                </a:solidFill>
                <a:latin typeface="Arial"/>
                <a:ea typeface="Arial"/>
                <a:cs typeface="Arial"/>
              </a:rPr>
              <a:t>September 2026 Federal Legislative Update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99E422A-C806-42D8-A273-715031DD04D6}"/>
              </a:ext>
            </a:extLst>
          </p:cNvPr>
          <p:cNvSpPr>
            <a:spLocks noGrp="1"/>
          </p:cNvSpPr>
          <p:nvPr/>
        </p:nvSpPr>
        <p:spPr>
          <a:xfrm>
            <a:off x="1938528" y="713232"/>
            <a:ext cx="9875520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buNone/>
            </a:pPr>
            <a:r>
              <a:rPr sz="1200" b="0" i="0">
                <a:solidFill>
                  <a:srgbClr val="677180"/>
                </a:solidFill>
                <a:latin typeface="Arial"/>
                <a:ea typeface="Arial"/>
                <a:cs typeface="Arial"/>
              </a:rPr>
              <a:t>GRTC Development &amp; Finance Committees | September 9 &amp; 10, 2026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60699AE-A163-4FB7-B7F6-3E6FAF36577E}"/>
              </a:ext>
            </a:extLst>
          </p:cNvPr>
          <p:cNvSpPr>
            <a:spLocks noGrp="1"/>
          </p:cNvSpPr>
          <p:nvPr/>
        </p:nvSpPr>
        <p:spPr>
          <a:xfrm>
            <a:off x="1938528" y="1033271"/>
            <a:ext cx="9966960" cy="32004"/>
          </a:xfrm>
          <a:prstGeom prst="rect">
            <a:avLst/>
          </a:prstGeom>
          <a:solidFill>
            <a:srgbClr val="1B48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B6FA0F9-CA20-4052-8EA2-14542C2F3B50}"/>
              </a:ext>
            </a:extLst>
          </p:cNvPr>
          <p:cNvSpPr>
            <a:spLocks noGrp="1"/>
          </p:cNvSpPr>
          <p:nvPr/>
        </p:nvSpPr>
        <p:spPr>
          <a:xfrm>
            <a:off x="1938528" y="1261872"/>
            <a:ext cx="9966960" cy="5440680"/>
          </a:xfrm>
          <a:prstGeom prst="roundRect">
            <a:avLst/>
          </a:prstGeom>
          <a:solidFill>
            <a:srgbClr val="F8F9FB"/>
          </a:solidFill>
          <a:ln w="12700">
            <a:solidFill>
              <a:srgbClr val="E0E4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89342CB5-638B-4D0C-A32A-5204AABDFF21}"/>
              </a:ext>
            </a:extLst>
          </p:cNvPr>
          <p:cNvSpPr>
            <a:spLocks noGrp="1"/>
          </p:cNvSpPr>
          <p:nvPr/>
        </p:nvSpPr>
        <p:spPr>
          <a:xfrm>
            <a:off x="2148840" y="1481328"/>
            <a:ext cx="91440" cy="329184"/>
          </a:xfrm>
          <a:prstGeom prst="roundRect">
            <a:avLst/>
          </a:prstGeom>
          <a:solidFill>
            <a:srgbClr val="1B48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E814FDC-8F3F-472F-9775-67A211249731}"/>
              </a:ext>
            </a:extLst>
          </p:cNvPr>
          <p:cNvSpPr>
            <a:spLocks noGrp="1"/>
          </p:cNvSpPr>
          <p:nvPr/>
        </p:nvSpPr>
        <p:spPr>
          <a:xfrm>
            <a:off x="2340864" y="1453896"/>
            <a:ext cx="3200400" cy="34747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buNone/>
            </a:pPr>
            <a:r>
              <a:rPr sz="2100" b="1" i="0">
                <a:solidFill>
                  <a:srgbClr val="1B4897"/>
                </a:solidFill>
                <a:latin typeface="Arial"/>
                <a:ea typeface="Arial"/>
                <a:cs typeface="Arial"/>
              </a:rPr>
              <a:t>Federal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967A5C2-AAE8-4491-8070-2A070541C426}"/>
              </a:ext>
            </a:extLst>
          </p:cNvPr>
          <p:cNvSpPr>
            <a:spLocks noGrp="1"/>
          </p:cNvSpPr>
          <p:nvPr/>
        </p:nvSpPr>
        <p:spPr>
          <a:xfrm>
            <a:off x="2148840" y="1947672"/>
            <a:ext cx="9372600" cy="6172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b="0"/>
            </a:pPr>
            <a:r>
              <a:rPr sz="1350" b="1">
                <a:solidFill>
                  <a:srgbClr val="202834"/>
                </a:solidFill>
                <a:latin typeface="Arial"/>
                <a:ea typeface="Arial"/>
                <a:cs typeface="Arial"/>
              </a:rPr>
              <a:t>Continuing Resolution:</a:t>
            </a:r>
            <a:r>
              <a:rPr sz="1350" b="0">
                <a:solidFill>
                  <a:srgbClr val="202834"/>
                </a:solidFill>
                <a:latin typeface="Arial"/>
                <a:ea typeface="Arial"/>
                <a:cs typeface="Arial"/>
              </a:rPr>
              <a:t> Congress passed H.R. 6500, extending federal surface transportation programs through December 11. This prevents the September 30 authorization sunset from interrupting formula and program funding while long-term reauthorization remains unresolved.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DDB5A79-0AE9-4C25-AE67-3E47A4AE7398}"/>
              </a:ext>
            </a:extLst>
          </p:cNvPr>
          <p:cNvSpPr>
            <a:spLocks noGrp="1"/>
          </p:cNvSpPr>
          <p:nvPr/>
        </p:nvSpPr>
        <p:spPr>
          <a:xfrm>
            <a:off x="2148840" y="2596896"/>
            <a:ext cx="9372600" cy="6172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b="0"/>
            </a:pPr>
            <a:r>
              <a:rPr sz="1350" b="1">
                <a:solidFill>
                  <a:srgbClr val="202834"/>
                </a:solidFill>
                <a:latin typeface="Arial"/>
                <a:ea typeface="Arial"/>
                <a:cs typeface="Arial"/>
              </a:rPr>
              <a:t>House Framework:</a:t>
            </a:r>
            <a:r>
              <a:rPr sz="1350" b="0">
                <a:solidFill>
                  <a:srgbClr val="202834"/>
                </a:solidFill>
                <a:latin typeface="Arial"/>
                <a:ea typeface="Arial"/>
                <a:cs typeface="Arial"/>
              </a:rPr>
              <a:t> The bipartisan BUILD America 250 Act remains the House vehicle for a five-year surface transportation reauthorization, with continued transit investment and an emphasis on project delivery, safety, and state flexibility.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F6D6925-F9D1-432A-8E4D-8079C2B3C619}"/>
              </a:ext>
            </a:extLst>
          </p:cNvPr>
          <p:cNvSpPr>
            <a:spLocks noGrp="1"/>
          </p:cNvSpPr>
          <p:nvPr/>
        </p:nvSpPr>
        <p:spPr>
          <a:xfrm>
            <a:off x="2148840" y="3246120"/>
            <a:ext cx="9372600" cy="6217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b="0"/>
            </a:pPr>
            <a:r>
              <a:rPr sz="1350" b="1">
                <a:solidFill>
                  <a:srgbClr val="202834"/>
                </a:solidFill>
                <a:latin typeface="Arial"/>
                <a:ea typeface="Arial"/>
                <a:cs typeface="Arial"/>
              </a:rPr>
              <a:t>Senate / CIG:</a:t>
            </a:r>
            <a:r>
              <a:rPr sz="1350" b="0">
                <a:solidFill>
                  <a:srgbClr val="202834"/>
                </a:solidFill>
                <a:latin typeface="Arial"/>
                <a:ea typeface="Arial"/>
                <a:cs typeface="Arial"/>
              </a:rPr>
              <a:t> The Senate has not released a full surface reauthorization counterpart. CIG remains central to GRTC's future BRT expansion, making continued advocacy on eligibility and funding levels important during negotiations.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CE43A0A-AA9E-45EB-A9AB-A11C1A37B212}"/>
              </a:ext>
            </a:extLst>
          </p:cNvPr>
          <p:cNvSpPr>
            <a:spLocks noGrp="1"/>
          </p:cNvSpPr>
          <p:nvPr/>
        </p:nvSpPr>
        <p:spPr>
          <a:xfrm>
            <a:off x="2148840" y="3986784"/>
            <a:ext cx="9372600" cy="6172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b="0"/>
            </a:pPr>
            <a:r>
              <a:rPr sz="1350" b="1">
                <a:solidFill>
                  <a:srgbClr val="202834"/>
                </a:solidFill>
                <a:latin typeface="Arial"/>
                <a:ea typeface="Arial"/>
                <a:cs typeface="Arial"/>
              </a:rPr>
              <a:t>GRTC Bus Priorities:</a:t>
            </a:r>
            <a:r>
              <a:rPr sz="1350" b="0">
                <a:solidFill>
                  <a:srgbClr val="202834"/>
                </a:solidFill>
                <a:latin typeface="Arial"/>
                <a:ea typeface="Arial"/>
                <a:cs typeface="Arial"/>
              </a:rPr>
              <a:t> Protect formula funding; maintain Bus &amp; Bus Facilities and Low-No funding; preserve CIG eligibility for BRT; support flexible capital and safety funding; and avoid policies that disadvantage fare-free systems.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63A7689-8088-43B3-8E87-D85CC85045E3}"/>
              </a:ext>
            </a:extLst>
          </p:cNvPr>
          <p:cNvSpPr>
            <a:spLocks noGrp="1"/>
          </p:cNvSpPr>
          <p:nvPr/>
        </p:nvSpPr>
        <p:spPr>
          <a:xfrm>
            <a:off x="2148840" y="4681728"/>
            <a:ext cx="9372600" cy="7132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b="0"/>
            </a:pPr>
            <a:r>
              <a:rPr sz="1350" b="1">
                <a:solidFill>
                  <a:srgbClr val="202834"/>
                </a:solidFill>
                <a:latin typeface="Arial"/>
                <a:ea typeface="Arial"/>
                <a:cs typeface="Arial"/>
              </a:rPr>
              <a:t>Next Steps:</a:t>
            </a:r>
            <a:r>
              <a:rPr sz="1350" b="0">
                <a:solidFill>
                  <a:srgbClr val="202834"/>
                </a:solidFill>
                <a:latin typeface="Arial"/>
                <a:ea typeface="Arial"/>
                <a:cs typeface="Arial"/>
              </a:rPr>
              <a:t> The December 11 extension creates additional time for House and Senate negotiations but does not resolve the long-term bill. GRTC should continue coordinating with the delegation and national transit partners before the next deadline.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47F5E5E-CA05-4798-9B1E-CEFA24835BBA}"/>
              </a:ext>
            </a:extLst>
          </p:cNvPr>
          <p:cNvSpPr>
            <a:spLocks noGrp="1"/>
          </p:cNvSpPr>
          <p:nvPr/>
        </p:nvSpPr>
        <p:spPr>
          <a:xfrm>
            <a:off x="2148840" y="5715000"/>
            <a:ext cx="9326880" cy="3539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buNone/>
            </a:pPr>
            <a:r>
              <a:rPr sz="1150" b="0" i="1" dirty="0">
                <a:solidFill>
                  <a:srgbClr val="677180"/>
                </a:solidFill>
                <a:latin typeface="Arial"/>
                <a:ea typeface="Arial"/>
                <a:cs typeface="Arial"/>
              </a:rPr>
              <a:t>Bottom Line: Near-term federal funding is protected, but the long-term reauthorization package—and its treatment of transit—remains the key decision point.</a:t>
            </a:r>
          </a:p>
        </p:txBody>
      </p:sp>
    </p:spTree>
    <p:extLst>
      <p:ext uri="{BB962C8B-B14F-4D97-AF65-F5344CB8AC3E}">
        <p14:creationId xmlns:p14="http://schemas.microsoft.com/office/powerpoint/2010/main" val="8876812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2D82678-5376-4F1D-88ED-01A4A341B8C8}"/>
              </a:ext>
            </a:extLst>
          </p:cNvPr>
          <p:cNvSpPr>
            <a:spLocks noGrp="1"/>
          </p:cNvSpPr>
          <p:nvPr/>
        </p:nvSpPr>
        <p:spPr>
          <a:xfrm>
            <a:off x="1664208" y="0"/>
            <a:ext cx="1052779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4D681C8-CA33-4248-A561-1FA57F1E013A}"/>
              </a:ext>
            </a:extLst>
          </p:cNvPr>
          <p:cNvSpPr>
            <a:spLocks noGrp="1"/>
          </p:cNvSpPr>
          <p:nvPr/>
        </p:nvSpPr>
        <p:spPr>
          <a:xfrm>
            <a:off x="1938528" y="310896"/>
            <a:ext cx="987552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buNone/>
            </a:pPr>
            <a:r>
              <a:rPr sz="2300" b="1" i="0">
                <a:solidFill>
                  <a:srgbClr val="202834"/>
                </a:solidFill>
                <a:latin typeface="Arial"/>
                <a:ea typeface="Arial"/>
                <a:cs typeface="Arial"/>
              </a:rPr>
              <a:t>September 2026 State Legislative Update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3D05F1-7DB1-4ED1-86F4-A57182E75F38}"/>
              </a:ext>
            </a:extLst>
          </p:cNvPr>
          <p:cNvSpPr>
            <a:spLocks noGrp="1"/>
          </p:cNvSpPr>
          <p:nvPr/>
        </p:nvSpPr>
        <p:spPr>
          <a:xfrm>
            <a:off x="1938528" y="713232"/>
            <a:ext cx="9875520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buNone/>
            </a:pPr>
            <a:r>
              <a:rPr sz="1200" b="0" i="0">
                <a:solidFill>
                  <a:srgbClr val="677180"/>
                </a:solidFill>
                <a:latin typeface="Arial"/>
                <a:ea typeface="Arial"/>
                <a:cs typeface="Arial"/>
              </a:rPr>
              <a:t>GRTC Development &amp; Finance Committees | September 9 &amp; 10, 2026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EB7DE76-1478-45FF-A43D-EFCF4FA32A61}"/>
              </a:ext>
            </a:extLst>
          </p:cNvPr>
          <p:cNvSpPr>
            <a:spLocks noGrp="1"/>
          </p:cNvSpPr>
          <p:nvPr/>
        </p:nvSpPr>
        <p:spPr>
          <a:xfrm>
            <a:off x="1938528" y="1033271"/>
            <a:ext cx="9966960" cy="32004"/>
          </a:xfrm>
          <a:prstGeom prst="rect">
            <a:avLst/>
          </a:prstGeom>
          <a:solidFill>
            <a:srgbClr val="1B48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C886CE36-BBDF-4323-B8D8-A281E8516E6A}"/>
              </a:ext>
            </a:extLst>
          </p:cNvPr>
          <p:cNvSpPr>
            <a:spLocks noGrp="1"/>
          </p:cNvSpPr>
          <p:nvPr/>
        </p:nvSpPr>
        <p:spPr>
          <a:xfrm>
            <a:off x="1938528" y="1261872"/>
            <a:ext cx="9966960" cy="5440680"/>
          </a:xfrm>
          <a:prstGeom prst="roundRect">
            <a:avLst/>
          </a:prstGeom>
          <a:solidFill>
            <a:srgbClr val="F8F9FB"/>
          </a:solidFill>
          <a:ln w="12700">
            <a:solidFill>
              <a:srgbClr val="E0E4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03687912-B904-4751-B07F-80897A72DF26}"/>
              </a:ext>
            </a:extLst>
          </p:cNvPr>
          <p:cNvSpPr>
            <a:spLocks noGrp="1"/>
          </p:cNvSpPr>
          <p:nvPr/>
        </p:nvSpPr>
        <p:spPr>
          <a:xfrm>
            <a:off x="2148840" y="1481328"/>
            <a:ext cx="91440" cy="329184"/>
          </a:xfrm>
          <a:prstGeom prst="roundRect">
            <a:avLst/>
          </a:prstGeom>
          <a:solidFill>
            <a:srgbClr val="009D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BC34BBF-7575-4F8C-90AD-1598138C53BE}"/>
              </a:ext>
            </a:extLst>
          </p:cNvPr>
          <p:cNvSpPr>
            <a:spLocks noGrp="1"/>
          </p:cNvSpPr>
          <p:nvPr/>
        </p:nvSpPr>
        <p:spPr>
          <a:xfrm>
            <a:off x="2340864" y="1453896"/>
            <a:ext cx="3200400" cy="34747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buNone/>
            </a:pPr>
            <a:r>
              <a:rPr sz="2100" b="1" i="0">
                <a:solidFill>
                  <a:srgbClr val="009D53"/>
                </a:solidFill>
                <a:latin typeface="Arial"/>
                <a:ea typeface="Arial"/>
                <a:cs typeface="Arial"/>
              </a:rPr>
              <a:t>State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654459B-33F7-4F17-924A-B55162A1A4B6}"/>
              </a:ext>
            </a:extLst>
          </p:cNvPr>
          <p:cNvSpPr>
            <a:spLocks noGrp="1"/>
          </p:cNvSpPr>
          <p:nvPr/>
        </p:nvSpPr>
        <p:spPr>
          <a:xfrm>
            <a:off x="2148840" y="1947672"/>
            <a:ext cx="9372600" cy="53035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b="0"/>
            </a:pPr>
            <a:r>
              <a:rPr sz="1350" b="1">
                <a:solidFill>
                  <a:srgbClr val="202834"/>
                </a:solidFill>
                <a:latin typeface="Arial"/>
                <a:ea typeface="Arial"/>
                <a:cs typeface="Arial"/>
              </a:rPr>
              <a:t>MERIT Public Comment:</a:t>
            </a:r>
            <a:r>
              <a:rPr sz="1350" b="0">
                <a:solidFill>
                  <a:srgbClr val="202834"/>
                </a:solidFill>
                <a:latin typeface="Arial"/>
                <a:ea typeface="Arial"/>
                <a:cs typeface="Arial"/>
              </a:rPr>
              <a:t> DRPT is accepting comments on proposed MERIT operating and capital assistance changes, along with TRIP revisions, through 5:00 p.m. on September 18.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AFB4DA3-3134-474E-8A72-F1C7F957B8CB}"/>
              </a:ext>
            </a:extLst>
          </p:cNvPr>
          <p:cNvSpPr>
            <a:spLocks noGrp="1"/>
          </p:cNvSpPr>
          <p:nvPr/>
        </p:nvSpPr>
        <p:spPr>
          <a:xfrm>
            <a:off x="2148840" y="2633472"/>
            <a:ext cx="9372600" cy="6217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b="0"/>
            </a:pPr>
            <a:r>
              <a:rPr sz="1350" b="1">
                <a:solidFill>
                  <a:srgbClr val="202834"/>
                </a:solidFill>
                <a:latin typeface="Arial"/>
                <a:ea typeface="Arial"/>
                <a:cs typeface="Arial"/>
              </a:rPr>
              <a:t>Operating Formula:</a:t>
            </a:r>
            <a:r>
              <a:rPr sz="1350" b="0">
                <a:solidFill>
                  <a:srgbClr val="202834"/>
                </a:solidFill>
                <a:latin typeface="Arial"/>
                <a:ea typeface="Arial"/>
                <a:cs typeface="Arial"/>
              </a:rPr>
              <a:t> The proposed FY28 approach weighs agency size using 35% operating cost, 35% ridership, 15% revenue hours, and 15% revenue miles, increasing the role of ridership in allocation decisions.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15602B2-76EE-409B-BEA1-1E73A72541E0}"/>
              </a:ext>
            </a:extLst>
          </p:cNvPr>
          <p:cNvSpPr>
            <a:spLocks noGrp="1"/>
          </p:cNvSpPr>
          <p:nvPr/>
        </p:nvSpPr>
        <p:spPr>
          <a:xfrm>
            <a:off x="2148840" y="3401568"/>
            <a:ext cx="9372600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b="0"/>
            </a:pPr>
            <a:r>
              <a:rPr sz="1350" b="1">
                <a:solidFill>
                  <a:srgbClr val="202834"/>
                </a:solidFill>
                <a:latin typeface="Arial"/>
                <a:ea typeface="Arial"/>
                <a:cs typeface="Arial"/>
              </a:rPr>
              <a:t>Performance Weighting:</a:t>
            </a:r>
            <a:r>
              <a:rPr sz="1350" b="0">
                <a:solidFill>
                  <a:srgbClr val="202834"/>
                </a:solidFill>
                <a:latin typeface="Arial"/>
                <a:ea typeface="Arial"/>
                <a:cs typeface="Arial"/>
              </a:rPr>
              <a:t> The proposed set-aside uses 50% passengers per dollar, 25% passengers per revenue hour, and 25% passengers per revenue mile—placing greater emphasis on productivity and efficiency.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BF4DBB5-98DB-4E23-A4DE-F61051EE86CF}"/>
              </a:ext>
            </a:extLst>
          </p:cNvPr>
          <p:cNvSpPr>
            <a:spLocks noGrp="1"/>
          </p:cNvSpPr>
          <p:nvPr/>
        </p:nvSpPr>
        <p:spPr>
          <a:xfrm>
            <a:off x="2148840" y="4078224"/>
            <a:ext cx="9372600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b="0"/>
            </a:pPr>
            <a:r>
              <a:rPr sz="1350" b="1">
                <a:solidFill>
                  <a:srgbClr val="202834"/>
                </a:solidFill>
                <a:latin typeface="Arial"/>
                <a:ea typeface="Arial"/>
                <a:cs typeface="Arial"/>
              </a:rPr>
              <a:t>Capital Changes:</a:t>
            </a:r>
            <a:r>
              <a:rPr sz="1350" b="0">
                <a:solidFill>
                  <a:srgbClr val="202834"/>
                </a:solidFill>
                <a:latin typeface="Arial"/>
                <a:ea typeface="Arial"/>
                <a:cs typeface="Arial"/>
              </a:rPr>
              <a:t> DRPT recommends clearer project categories, a consistent method for vehicle expansion requests, fewer outdated incentive points, and added credit for strong grants management.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1180E6B-D6B6-4FB9-9E48-534F2749924B}"/>
              </a:ext>
            </a:extLst>
          </p:cNvPr>
          <p:cNvSpPr>
            <a:spLocks noGrp="1"/>
          </p:cNvSpPr>
          <p:nvPr/>
        </p:nvSpPr>
        <p:spPr>
          <a:xfrm>
            <a:off x="2148840" y="4773168"/>
            <a:ext cx="9372600" cy="6217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b="0"/>
            </a:pPr>
            <a:r>
              <a:rPr sz="1350" b="1">
                <a:solidFill>
                  <a:srgbClr val="202834"/>
                </a:solidFill>
                <a:latin typeface="Arial"/>
                <a:ea typeface="Arial"/>
                <a:cs typeface="Arial"/>
              </a:rPr>
              <a:t>HB564 – Clear Lanes:</a:t>
            </a:r>
            <a:r>
              <a:rPr sz="1350" b="0">
                <a:solidFill>
                  <a:srgbClr val="202834"/>
                </a:solidFill>
                <a:latin typeface="Arial"/>
                <a:ea typeface="Arial"/>
                <a:cs typeface="Arial"/>
              </a:rPr>
              <a:t> GRTC continues developing the enforcement model, revenue assumptions, local partnerships, and potential pilot approach for a tool that could provide recurring support for zero-fare service.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43A949-D5C8-49DC-BED8-0081F280A269}"/>
              </a:ext>
            </a:extLst>
          </p:cNvPr>
          <p:cNvSpPr>
            <a:spLocks noGrp="1"/>
          </p:cNvSpPr>
          <p:nvPr/>
        </p:nvSpPr>
        <p:spPr>
          <a:xfrm>
            <a:off x="2148840" y="5696712"/>
            <a:ext cx="932688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buNone/>
            </a:pPr>
            <a:r>
              <a:rPr sz="1150" b="0" i="1">
                <a:solidFill>
                  <a:srgbClr val="677180"/>
                </a:solidFill>
                <a:latin typeface="Arial"/>
                <a:ea typeface="Arial"/>
                <a:cs typeface="Arial"/>
              </a:rPr>
              <a:t>Bottom Line: The immediate state priority is submitting a clear GRTC position before the September 18 comment deadline and preparing for the proposed FY28 formula changes.</a:t>
            </a:r>
          </a:p>
        </p:txBody>
      </p:sp>
    </p:spTree>
    <p:extLst>
      <p:ext uri="{BB962C8B-B14F-4D97-AF65-F5344CB8AC3E}">
        <p14:creationId xmlns:p14="http://schemas.microsoft.com/office/powerpoint/2010/main" val="8073616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2D82678-5376-4F1D-88ED-01A4A341B8C8}"/>
              </a:ext>
            </a:extLst>
          </p:cNvPr>
          <p:cNvSpPr>
            <a:spLocks noGrp="1"/>
          </p:cNvSpPr>
          <p:nvPr/>
        </p:nvSpPr>
        <p:spPr>
          <a:xfrm>
            <a:off x="1664208" y="310896"/>
            <a:ext cx="1052779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4D681C8-CA33-4248-A561-1FA57F1E013A}"/>
              </a:ext>
            </a:extLst>
          </p:cNvPr>
          <p:cNvSpPr>
            <a:spLocks noGrp="1"/>
          </p:cNvSpPr>
          <p:nvPr/>
        </p:nvSpPr>
        <p:spPr>
          <a:xfrm>
            <a:off x="1938528" y="310896"/>
            <a:ext cx="987552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buNone/>
            </a:pPr>
            <a:r>
              <a:rPr sz="2300" b="1" i="0">
                <a:solidFill>
                  <a:srgbClr val="202834"/>
                </a:solidFill>
                <a:latin typeface="Arial"/>
                <a:ea typeface="Arial"/>
                <a:cs typeface="Arial"/>
              </a:rPr>
              <a:t>September 2026 Local Legislative Update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3D05F1-7DB1-4ED1-86F4-A57182E75F38}"/>
              </a:ext>
            </a:extLst>
          </p:cNvPr>
          <p:cNvSpPr>
            <a:spLocks noGrp="1"/>
          </p:cNvSpPr>
          <p:nvPr/>
        </p:nvSpPr>
        <p:spPr>
          <a:xfrm>
            <a:off x="1938528" y="713232"/>
            <a:ext cx="9875520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buNone/>
            </a:pPr>
            <a:r>
              <a:rPr sz="1200" b="0" i="0">
                <a:solidFill>
                  <a:srgbClr val="677180"/>
                </a:solidFill>
                <a:latin typeface="Arial"/>
                <a:ea typeface="Arial"/>
                <a:cs typeface="Arial"/>
              </a:rPr>
              <a:t>GRTC Development &amp; Finance Committees | September 9 &amp; 10, 2026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EB7DE76-1478-45FF-A43D-EFCF4FA32A61}"/>
              </a:ext>
            </a:extLst>
          </p:cNvPr>
          <p:cNvSpPr>
            <a:spLocks noGrp="1"/>
          </p:cNvSpPr>
          <p:nvPr/>
        </p:nvSpPr>
        <p:spPr>
          <a:xfrm>
            <a:off x="1938528" y="1033271"/>
            <a:ext cx="9966960" cy="32004"/>
          </a:xfrm>
          <a:prstGeom prst="rect">
            <a:avLst/>
          </a:prstGeom>
          <a:solidFill>
            <a:srgbClr val="1B48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03687912-B904-4751-B07F-80897A72DF26}"/>
              </a:ext>
            </a:extLst>
          </p:cNvPr>
          <p:cNvSpPr>
            <a:spLocks noGrp="1"/>
          </p:cNvSpPr>
          <p:nvPr/>
        </p:nvSpPr>
        <p:spPr>
          <a:xfrm>
            <a:off x="2148840" y="1481328"/>
            <a:ext cx="91440" cy="329184"/>
          </a:xfrm>
          <a:prstGeom prst="roundRect">
            <a:avLst/>
          </a:prstGeom>
          <a:solidFill>
            <a:srgbClr val="009D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BC34BBF-7575-4F8C-90AD-1598138C53BE}"/>
              </a:ext>
            </a:extLst>
          </p:cNvPr>
          <p:cNvSpPr>
            <a:spLocks noGrp="1"/>
          </p:cNvSpPr>
          <p:nvPr/>
        </p:nvSpPr>
        <p:spPr>
          <a:xfrm>
            <a:off x="2340864" y="1453896"/>
            <a:ext cx="3200400" cy="34747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buNone/>
            </a:pPr>
            <a:r>
              <a:rPr sz="2100" b="1" i="0">
                <a:solidFill>
                  <a:srgbClr val="009D53"/>
                </a:solidFill>
                <a:latin typeface="Arial"/>
                <a:ea typeface="Arial"/>
                <a:cs typeface="Arial"/>
              </a:rPr>
              <a:t>Local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654459B-33F7-4F17-924A-B55162A1A4B6}"/>
              </a:ext>
            </a:extLst>
          </p:cNvPr>
          <p:cNvSpPr>
            <a:spLocks noGrp="1"/>
          </p:cNvSpPr>
          <p:nvPr/>
        </p:nvSpPr>
        <p:spPr>
          <a:xfrm>
            <a:off x="2144941" y="2362269"/>
            <a:ext cx="9372600" cy="83099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b="0"/>
            </a:pPr>
            <a:r>
              <a:rPr sz="1350" b="1" dirty="0">
                <a:solidFill>
                  <a:srgbClr val="202834"/>
                </a:solidFill>
                <a:latin typeface="Arial"/>
                <a:ea typeface="Arial"/>
                <a:cs typeface="Arial"/>
              </a:rPr>
              <a:t>Richmond Council Calendar:</a:t>
            </a:r>
            <a:r>
              <a:rPr sz="1350" b="0" dirty="0">
                <a:solidFill>
                  <a:srgbClr val="202834"/>
                </a:solidFill>
                <a:latin typeface="Arial"/>
                <a:ea typeface="Arial"/>
                <a:cs typeface="Arial"/>
              </a:rPr>
              <a:t> City Council resumes its regular formal meeting schedule in September following the August recess, creating the next window for transit</a:t>
            </a:r>
            <a:r>
              <a:rPr lang="en-US" sz="1350" b="0" dirty="0">
                <a:solidFill>
                  <a:srgbClr val="202834"/>
                </a:solidFill>
                <a:latin typeface="Arial"/>
                <a:ea typeface="Arial"/>
                <a:cs typeface="Arial"/>
              </a:rPr>
              <a:t> </a:t>
            </a:r>
            <a:r>
              <a:rPr sz="1350" b="0" dirty="0">
                <a:solidFill>
                  <a:srgbClr val="202834"/>
                </a:solidFill>
                <a:latin typeface="Arial"/>
                <a:ea typeface="Arial"/>
                <a:cs typeface="Arial"/>
              </a:rPr>
              <a:t>related coordination and actions</a:t>
            </a:r>
            <a:r>
              <a:rPr lang="en-US" sz="1350" b="0" dirty="0">
                <a:solidFill>
                  <a:srgbClr val="202834"/>
                </a:solidFill>
                <a:latin typeface="Arial"/>
                <a:ea typeface="Arial"/>
                <a:cs typeface="Arial"/>
              </a:rPr>
              <a:t> through its Land Use &amp; Transportation Committee</a:t>
            </a:r>
            <a:r>
              <a:rPr sz="1350" b="0" dirty="0">
                <a:solidFill>
                  <a:srgbClr val="202834"/>
                </a:solidFill>
                <a:latin typeface="Arial"/>
                <a:ea typeface="Arial"/>
                <a:cs typeface="Arial"/>
              </a:rPr>
              <a:t>.</a:t>
            </a:r>
            <a:endParaRPr lang="en-US" sz="1350" b="0" dirty="0">
              <a:solidFill>
                <a:srgbClr val="202834"/>
              </a:solidFill>
              <a:latin typeface="Arial"/>
              <a:ea typeface="Arial"/>
              <a:cs typeface="Arial"/>
            </a:endParaRPr>
          </a:p>
          <a:p>
            <a:pPr>
              <a:defRPr b="0"/>
            </a:pPr>
            <a:endParaRPr lang="en-US" sz="1350" dirty="0">
              <a:solidFill>
                <a:srgbClr val="202834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AFB4DA3-3134-474E-8A72-F1C7F957B8CB}"/>
              </a:ext>
            </a:extLst>
          </p:cNvPr>
          <p:cNvSpPr>
            <a:spLocks noGrp="1"/>
          </p:cNvSpPr>
          <p:nvPr/>
        </p:nvSpPr>
        <p:spPr>
          <a:xfrm>
            <a:off x="2148840" y="3355848"/>
            <a:ext cx="9372600" cy="6217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b="0"/>
            </a:pPr>
            <a:r>
              <a:rPr sz="1350" b="1" dirty="0">
                <a:solidFill>
                  <a:srgbClr val="202834"/>
                </a:solidFill>
                <a:latin typeface="Arial"/>
                <a:ea typeface="Arial"/>
                <a:cs typeface="Arial"/>
              </a:rPr>
              <a:t>Downtown Transfer Station:</a:t>
            </a:r>
            <a:r>
              <a:rPr sz="1350" b="0" dirty="0">
                <a:solidFill>
                  <a:srgbClr val="202834"/>
                </a:solidFill>
                <a:latin typeface="Arial"/>
                <a:ea typeface="Arial"/>
                <a:cs typeface="Arial"/>
              </a:rPr>
              <a:t> The City and GRTC are completing a safety review and targeted improvements during the August 31–September 11 closure, with routes operating from nearby temporary locations.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15602B2-76EE-409B-BEA1-1E73A72541E0}"/>
              </a:ext>
            </a:extLst>
          </p:cNvPr>
          <p:cNvSpPr>
            <a:spLocks noGrp="1"/>
          </p:cNvSpPr>
          <p:nvPr/>
        </p:nvSpPr>
        <p:spPr>
          <a:xfrm>
            <a:off x="2125980" y="4471416"/>
            <a:ext cx="9372600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b="0"/>
            </a:pPr>
            <a:r>
              <a:rPr sz="1350" b="1" dirty="0">
                <a:solidFill>
                  <a:srgbClr val="202834"/>
                </a:solidFill>
                <a:latin typeface="Arial"/>
                <a:ea typeface="Arial"/>
                <a:cs typeface="Arial"/>
              </a:rPr>
              <a:t>Permanent Downtown Hub:</a:t>
            </a:r>
            <a:r>
              <a:rPr sz="1350" b="0" dirty="0">
                <a:solidFill>
                  <a:srgbClr val="202834"/>
                </a:solidFill>
                <a:latin typeface="Arial"/>
                <a:ea typeface="Arial"/>
                <a:cs typeface="Arial"/>
              </a:rPr>
              <a:t> The City and GRTC continue advancing the permanent 10-bay transfer hub and mixed-use overbuild, with developer selection and negotiations targeted for completion by the end of 2026.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43A949-D5C8-49DC-BED8-0081F280A269}"/>
              </a:ext>
            </a:extLst>
          </p:cNvPr>
          <p:cNvSpPr>
            <a:spLocks noGrp="1"/>
          </p:cNvSpPr>
          <p:nvPr/>
        </p:nvSpPr>
        <p:spPr>
          <a:xfrm>
            <a:off x="2148840" y="5696712"/>
            <a:ext cx="932688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buNone/>
            </a:pPr>
            <a:r>
              <a:rPr sz="1150" b="0" i="1" dirty="0">
                <a:solidFill>
                  <a:srgbClr val="677180"/>
                </a:solidFill>
                <a:latin typeface="Arial"/>
                <a:ea typeface="Arial"/>
                <a:cs typeface="Arial"/>
              </a:rPr>
              <a:t>Bottom Line: Local attention remains centered on safe downtown operations, advancing the permanent hub, and sustaining regional service partnerships and funding commitments.</a:t>
            </a:r>
          </a:p>
        </p:txBody>
      </p:sp>
    </p:spTree>
    <p:extLst>
      <p:ext uri="{BB962C8B-B14F-4D97-AF65-F5344CB8AC3E}">
        <p14:creationId xmlns:p14="http://schemas.microsoft.com/office/powerpoint/2010/main" val="8073616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743</Words>
  <Application>Microsoft Macintosh PowerPoint</Application>
  <DocSecurity>0</DocSecurity>
  <PresentationFormat>Widescreen</PresentationFormat>
  <Paragraphs>42</Paragraphs>
  <Slides>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Futura Medium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Joe Dillard</cp:lastModifiedBy>
  <cp:revision>1</cp:revision>
  <dcterms:created xsi:type="dcterms:W3CDTF">2026-09-02T17:04:49Z</dcterms:created>
  <dcterms:modified xsi:type="dcterms:W3CDTF">2026-09-02T17:12:32Z</dcterms:modified>
</cp:coreProperties>
</file>