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 snapToObjects="1">
      <p:cViewPr varScale="1">
        <p:scale>
          <a:sx n="104" d="100"/>
          <a:sy n="104" d="100"/>
        </p:scale>
        <p:origin x="232" y="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ver 1 presenter &amp; title">
  <p:cSld name="1_Cover 1 presenter &amp; 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us driving down a street&#10;&#10;Description automatically generated">
            <a:extLst>
              <a:ext uri="{FF2B5EF4-FFF2-40B4-BE49-F238E27FC236}">
                <a16:creationId xmlns:a16="http://schemas.microsoft.com/office/drawing/2014/main" id="{808A85A2-4541-0671-8902-F1931E41E6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rgbClr val="671EA5">
                <a:tint val="45000"/>
                <a:satMod val="400000"/>
              </a:srgbClr>
            </a:duotone>
          </a:blip>
          <a:srcRect t="29371" r="17830" b="12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oogle Shape;63;p61">
            <a:extLst>
              <a:ext uri="{FF2B5EF4-FFF2-40B4-BE49-F238E27FC236}">
                <a16:creationId xmlns:a16="http://schemas.microsoft.com/office/drawing/2014/main" id="{84F24A74-9426-C282-8E7B-5299611D2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71EA5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52"/>
          <p:cNvSpPr txBox="1">
            <a:spLocks noGrp="1"/>
          </p:cNvSpPr>
          <p:nvPr>
            <p:ph type="body" idx="1"/>
          </p:nvPr>
        </p:nvSpPr>
        <p:spPr>
          <a:xfrm>
            <a:off x="838200" y="4692403"/>
            <a:ext cx="7352210" cy="69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365750" bIns="457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52"/>
          <p:cNvSpPr txBox="1">
            <a:spLocks noGrp="1"/>
          </p:cNvSpPr>
          <p:nvPr>
            <p:ph type="body" idx="2"/>
          </p:nvPr>
        </p:nvSpPr>
        <p:spPr>
          <a:xfrm>
            <a:off x="838199" y="2743200"/>
            <a:ext cx="7352211" cy="193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365750" bIns="457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>
                <a:solidFill>
                  <a:schemeClr val="lt1"/>
                </a:solidFill>
                <a:latin typeface="Futura Medium" panose="020B0602020204020303" pitchFamily="34" charset="-79"/>
                <a:ea typeface="Futura Medium" panose="020B0602020204020303" pitchFamily="34" charset="-79"/>
                <a:cs typeface="Futura Medium" panose="020B0602020204020303" pitchFamily="34" charset="-79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EB67FC-998C-4D2C-7EAA-74060FBA0A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1441876"/>
            <a:ext cx="3151380" cy="1194001"/>
          </a:xfrm>
          <a:prstGeom prst="rect">
            <a:avLst/>
          </a:prstGeom>
        </p:spPr>
      </p:pic>
      <p:sp>
        <p:nvSpPr>
          <p:cNvPr id="7" name="Google Shape;343;p100">
            <a:extLst>
              <a:ext uri="{FF2B5EF4-FFF2-40B4-BE49-F238E27FC236}">
                <a16:creationId xmlns:a16="http://schemas.microsoft.com/office/drawing/2014/main" id="{3B40131D-03BD-3478-56C6-AB7E00ECF2F5}"/>
              </a:ext>
            </a:extLst>
          </p:cNvPr>
          <p:cNvSpPr txBox="1"/>
          <p:nvPr userDrawn="1"/>
        </p:nvSpPr>
        <p:spPr>
          <a:xfrm>
            <a:off x="899945" y="6470663"/>
            <a:ext cx="10031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2026   ridegrtc.com </a:t>
            </a:r>
            <a:endParaRPr b="0" i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cxnSp>
        <p:nvCxnSpPr>
          <p:cNvPr id="8" name="Google Shape;345;p100">
            <a:extLst>
              <a:ext uri="{FF2B5EF4-FFF2-40B4-BE49-F238E27FC236}">
                <a16:creationId xmlns:a16="http://schemas.microsoft.com/office/drawing/2014/main" id="{F5262C8F-FC25-755A-D933-A65DF45C2C07}"/>
              </a:ext>
            </a:extLst>
          </p:cNvPr>
          <p:cNvCxnSpPr/>
          <p:nvPr userDrawn="1"/>
        </p:nvCxnSpPr>
        <p:spPr>
          <a:xfrm>
            <a:off x="10981463" y="6503989"/>
            <a:ext cx="0" cy="162000"/>
          </a:xfrm>
          <a:prstGeom prst="straightConnector1">
            <a:avLst/>
          </a:prstGeom>
          <a:noFill/>
          <a:ln w="9525" cap="flat" cmpd="sng">
            <a:solidFill>
              <a:schemeClr val="lt1">
                <a:alpha val="5373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92FC583-410A-E78D-28D5-D831DEA03B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4668" y="6470663"/>
            <a:ext cx="568515" cy="21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40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76">
          <p15:clr>
            <a:srgbClr val="FBAE40"/>
          </p15:clr>
        </p15:guide>
        <p15:guide id="2" pos="62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95652E-C3A6-16EE-1000-623DE12A0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969" y="4315007"/>
            <a:ext cx="7352210" cy="905163"/>
          </a:xfrm>
        </p:spPr>
        <p:txBody>
          <a:bodyPr/>
          <a:lstStyle/>
          <a:p>
            <a:pPr fontAlgn="base"/>
            <a:r>
              <a:rPr lang="en-US" sz="1800" dirty="0">
                <a:solidFill>
                  <a:srgbClr val="FFFFFF"/>
                </a:solidFill>
                <a:latin typeface="Futura Medium" panose="020B0602020204020303" pitchFamily="34" charset="-79"/>
                <a:cs typeface="Futura Medium"/>
              </a:rPr>
              <a:t>Joe Dillard Jr., Director of External &amp; Government Affairs </a:t>
            </a:r>
            <a:endParaRPr lang="en-US" sz="1800" dirty="0">
              <a:solidFill>
                <a:srgbClr val="000000"/>
              </a:solidFill>
              <a:effectLst/>
              <a:latin typeface="Futura Medium" panose="020B0602020204020303" pitchFamily="34" charset="-79"/>
              <a:cs typeface="Futura Medium"/>
            </a:endParaRPr>
          </a:p>
          <a:p>
            <a:pPr fontAlgn="base"/>
            <a:r>
              <a:rPr lang="en-US" sz="1800" dirty="0">
                <a:solidFill>
                  <a:srgbClr val="FFFFFF"/>
                </a:solidFill>
                <a:latin typeface="Futura Medium" panose="020B0602020204020303" pitchFamily="34" charset="-79"/>
                <a:cs typeface="Futura Medium"/>
              </a:rPr>
              <a:t>August 11, 2026</a:t>
            </a:r>
            <a:endParaRPr lang="en-US" sz="1800" dirty="0">
              <a:solidFill>
                <a:srgbClr val="000000"/>
              </a:solidFill>
              <a:effectLst/>
              <a:latin typeface="Futura Medium" panose="020B0602020204020303" pitchFamily="34" charset="-79"/>
              <a:cs typeface="Futura Medium"/>
            </a:endParaRPr>
          </a:p>
          <a:p>
            <a:endParaRPr lang="en-US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94F75-2B66-AB25-A5B6-2A2B153FFBE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12969" y="3155027"/>
            <a:ext cx="10648071" cy="1387782"/>
          </a:xfrm>
        </p:spPr>
        <p:txBody>
          <a:bodyPr/>
          <a:lstStyle/>
          <a:p>
            <a:r>
              <a:rPr lang="en-US">
                <a:cs typeface="Futura Medium"/>
              </a:rPr>
              <a:t>GRTC Finance </a:t>
            </a:r>
            <a:r>
              <a:rPr lang="en-US" dirty="0">
                <a:cs typeface="Futura Medium"/>
              </a:rPr>
              <a:t>Committee| Legislative Update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67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64208" y="0"/>
            <a:ext cx="1053388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938528" y="310896"/>
            <a:ext cx="987552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sz="2300" b="1" i="0">
                <a:solidFill>
                  <a:srgbClr val="202834"/>
                </a:solidFill>
                <a:latin typeface="Arial"/>
              </a:rPr>
              <a:t>August 2026 Federal Legislative Update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8528" y="713232"/>
            <a:ext cx="987552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sz="1200" b="0" i="0">
                <a:solidFill>
                  <a:srgbClr val="677180"/>
                </a:solidFill>
                <a:latin typeface="Arial"/>
              </a:rPr>
              <a:t>GRTC Development &amp; Finance Committees | August 11, 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1938528" y="1033271"/>
            <a:ext cx="9966960" cy="32004"/>
          </a:xfrm>
          <a:prstGeom prst="rect">
            <a:avLst/>
          </a:prstGeom>
          <a:solidFill>
            <a:srgbClr val="1B48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1938528" y="1261872"/>
            <a:ext cx="9966960" cy="5440680"/>
          </a:xfrm>
          <a:prstGeom prst="roundRect">
            <a:avLst/>
          </a:prstGeom>
          <a:solidFill>
            <a:srgbClr val="F8F9FB"/>
          </a:solidFill>
          <a:ln w="12700"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148840" y="1481328"/>
            <a:ext cx="91440" cy="329184"/>
          </a:xfrm>
          <a:prstGeom prst="roundRect">
            <a:avLst/>
          </a:prstGeom>
          <a:solidFill>
            <a:srgbClr val="1B48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340864" y="1453896"/>
            <a:ext cx="3200400" cy="347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sz="2100" b="1" i="0">
                <a:solidFill>
                  <a:srgbClr val="1B4897"/>
                </a:solidFill>
                <a:latin typeface="Arial"/>
              </a:rPr>
              <a:t>Federal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947672"/>
            <a:ext cx="9372600" cy="5303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 dirty="0">
                <a:solidFill>
                  <a:srgbClr val="202834"/>
                </a:solidFill>
                <a:latin typeface="Arial"/>
              </a:rPr>
              <a:t>Reauthorization Timing: </a:t>
            </a:r>
            <a:r>
              <a:rPr sz="1350" dirty="0">
                <a:solidFill>
                  <a:srgbClr val="202834"/>
                </a:solidFill>
                <a:latin typeface="Arial"/>
              </a:rPr>
              <a:t>The Senate has approved a stopgap through December 11. House action is still required. The timing pushes the major federal funding debate beyond the November elections; a further extension into January 2027 is possible if control of Congress shifts.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8840" y="2596896"/>
            <a:ext cx="9372600" cy="5303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>
                <a:solidFill>
                  <a:srgbClr val="202834"/>
                </a:solidFill>
                <a:latin typeface="Arial"/>
              </a:rPr>
              <a:t>House Framework: </a:t>
            </a:r>
            <a:r>
              <a:rPr sz="1350">
                <a:solidFill>
                  <a:srgbClr val="202834"/>
                </a:solidFill>
                <a:latin typeface="Arial"/>
              </a:rPr>
              <a:t>The bipartisan BUILD America 250 Act preserves roughly $87.5B in guaranteed transit funding over five years, while emphasizing core infrastructure, faster project delivery, safety, and state flexibility.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8840" y="3246120"/>
            <a:ext cx="9372600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>
                <a:solidFill>
                  <a:srgbClr val="202834"/>
                </a:solidFill>
                <a:latin typeface="Arial"/>
              </a:rPr>
              <a:t>Senate / CIG: </a:t>
            </a:r>
            <a:r>
              <a:rPr sz="1350">
                <a:solidFill>
                  <a:srgbClr val="202834"/>
                </a:solidFill>
                <a:latin typeface="Arial"/>
              </a:rPr>
              <a:t>The Senate has not released a full surface reauthorization counterpart. On appropriations, it has been more protective of transit: FY26 negotiations restored CIG to $1.7B after a House proposal of only $54M. CIG remains critical to GRTC’s future BRT expansion.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8840" y="3986784"/>
            <a:ext cx="9372600" cy="566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>
                <a:solidFill>
                  <a:srgbClr val="202834"/>
                </a:solidFill>
                <a:latin typeface="Arial"/>
              </a:rPr>
              <a:t>GRTC Bus Priorities: </a:t>
            </a:r>
            <a:r>
              <a:rPr sz="1350">
                <a:solidFill>
                  <a:srgbClr val="202834"/>
                </a:solidFill>
                <a:latin typeface="Arial"/>
              </a:rPr>
              <a:t>Protect formula funding; maintain Bus &amp; Bus Facilities / Low-No funding; preserve CIG eligibility for BRT; support flexible capital and safety funding; and avoid federal policy that disadvantages fare-free systems.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81728"/>
            <a:ext cx="9372600" cy="7132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>
                <a:solidFill>
                  <a:srgbClr val="202834"/>
                </a:solidFill>
                <a:latin typeface="Arial"/>
              </a:rPr>
              <a:t>Bills Moving Toward Reauthorization: </a:t>
            </a:r>
            <a:r>
              <a:rPr sz="1350">
                <a:solidFill>
                  <a:srgbClr val="202834"/>
                </a:solidFill>
                <a:latin typeface="Arial"/>
              </a:rPr>
              <a:t>Bus Operator Safety &amp; Security Act (H.R. 6635) requiring barriers on new federally funded buses is already included in the House package. Other stand-alone proposals include the RIDER Safety Act, Faster Buses Better Futures Act, Freedom to Move Act, and Resilient Transit Act. Their clearest path is incorporation into the larger reauthorization bill.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5715000"/>
            <a:ext cx="93268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sz="1150" b="0" i="1">
                <a:solidFill>
                  <a:srgbClr val="677180"/>
                </a:solidFill>
                <a:latin typeface="Arial"/>
              </a:rPr>
              <a:t>Bottom Line: Congress is increasingly using reauthorization as the vehicle for individual transit policy priorities, making the final package more important than the stand-alone bills themselves.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64208" y="0"/>
            <a:ext cx="1053388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938528" y="310896"/>
            <a:ext cx="987552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sz="2300" b="1" i="0">
                <a:solidFill>
                  <a:srgbClr val="202834"/>
                </a:solidFill>
                <a:latin typeface="Arial"/>
              </a:rPr>
              <a:t>August 2026 State Legislative Update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8528" y="713232"/>
            <a:ext cx="987552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sz="1200" b="0" i="0">
                <a:solidFill>
                  <a:srgbClr val="677180"/>
                </a:solidFill>
                <a:latin typeface="Arial"/>
              </a:rPr>
              <a:t>GRTC Development &amp; Finance Committees | August 11, 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1938528" y="1033271"/>
            <a:ext cx="9966960" cy="32004"/>
          </a:xfrm>
          <a:prstGeom prst="rect">
            <a:avLst/>
          </a:prstGeom>
          <a:solidFill>
            <a:srgbClr val="1B48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1938528" y="1261872"/>
            <a:ext cx="9966960" cy="5440680"/>
          </a:xfrm>
          <a:prstGeom prst="roundRect">
            <a:avLst/>
          </a:prstGeom>
          <a:solidFill>
            <a:srgbClr val="F8F9FB"/>
          </a:solidFill>
          <a:ln w="12700"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148840" y="1481328"/>
            <a:ext cx="91440" cy="329184"/>
          </a:xfrm>
          <a:prstGeom prst="roundRect">
            <a:avLst/>
          </a:prstGeom>
          <a:solidFill>
            <a:srgbClr val="009D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340864" y="1453896"/>
            <a:ext cx="3200400" cy="347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sz="2100" b="1" i="0">
                <a:solidFill>
                  <a:srgbClr val="009D53"/>
                </a:solidFill>
                <a:latin typeface="Arial"/>
              </a:rPr>
              <a:t>State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947672"/>
            <a:ext cx="9372600" cy="5303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>
                <a:solidFill>
                  <a:srgbClr val="202834"/>
                </a:solidFill>
                <a:latin typeface="Arial"/>
              </a:rPr>
              <a:t>MERIT Formula: </a:t>
            </a:r>
            <a:r>
              <a:rPr sz="1350">
                <a:solidFill>
                  <a:srgbClr val="202834"/>
                </a:solidFill>
                <a:latin typeface="Arial"/>
              </a:rPr>
              <a:t>DRPT has recommended a simpler, more performance-based operating formula for FY28. The size of an agency’s allocation would be based on 35% operating cost, 35% ridership, 15% revenue hours, and 15% revenue miles.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8840" y="2633472"/>
            <a:ext cx="9372600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>
                <a:solidFill>
                  <a:srgbClr val="202834"/>
                </a:solidFill>
                <a:latin typeface="Arial"/>
              </a:rPr>
              <a:t>Performance Weighting: </a:t>
            </a:r>
            <a:r>
              <a:rPr sz="1350">
                <a:solidFill>
                  <a:srgbClr val="202834"/>
                </a:solidFill>
                <a:latin typeface="Arial"/>
              </a:rPr>
              <a:t>A dedicated performance set-aside would reward results using 50% passengers per dollar, 25% passengers per revenue hour, and 25% passengers per revenue mile. In simple terms: cost matters less, while ridership and efficiency matter more.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8840" y="3401568"/>
            <a:ext cx="9372600" cy="566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>
                <a:solidFill>
                  <a:srgbClr val="202834"/>
                </a:solidFill>
                <a:latin typeface="Arial"/>
              </a:rPr>
              <a:t>Capital Changes: </a:t>
            </a:r>
            <a:r>
              <a:rPr sz="1350">
                <a:solidFill>
                  <a:srgbClr val="202834"/>
                </a:solidFill>
                <a:latin typeface="Arial"/>
              </a:rPr>
              <a:t>DRPT also recommends clearer project categories, one method for vehicle expansion requests, fewer outdated incentive points, and added credit for strong grants management.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8840" y="4078224"/>
            <a:ext cx="9372600" cy="566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>
                <a:solidFill>
                  <a:srgbClr val="202834"/>
                </a:solidFill>
                <a:latin typeface="Arial"/>
              </a:rPr>
              <a:t>HB564 – Clear Lanes: </a:t>
            </a:r>
            <a:r>
              <a:rPr sz="1350">
                <a:solidFill>
                  <a:srgbClr val="202834"/>
                </a:solidFill>
                <a:latin typeface="Arial"/>
              </a:rPr>
              <a:t>Implementation remains in play. GRTC is working internally to build the enforcement model, revenue assumptions, local partnerships, and pilot approach with the goal of generating additional recurring support for zero-fare service.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773168"/>
            <a:ext cx="9372600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50" b="1" dirty="0">
                <a:solidFill>
                  <a:srgbClr val="202834"/>
                </a:solidFill>
                <a:latin typeface="Arial"/>
              </a:rPr>
              <a:t>Adopted State Budget: </a:t>
            </a:r>
            <a:r>
              <a:rPr sz="1350" dirty="0">
                <a:solidFill>
                  <a:srgbClr val="202834"/>
                </a:solidFill>
                <a:latin typeface="Arial"/>
              </a:rPr>
              <a:t>The final budget includes an additional one</a:t>
            </a:r>
            <a:r>
              <a:rPr lang="en-US" sz="1350" dirty="0">
                <a:solidFill>
                  <a:srgbClr val="202834"/>
                </a:solidFill>
                <a:latin typeface="Arial"/>
              </a:rPr>
              <a:t> </a:t>
            </a:r>
            <a:r>
              <a:rPr sz="1350" dirty="0">
                <a:solidFill>
                  <a:srgbClr val="202834"/>
                </a:solidFill>
                <a:latin typeface="Arial"/>
              </a:rPr>
              <a:t>time $19M for statewide transit capital assistance in FY27. For GRTC, eligible uses could include bus replacement, fleet and facility </a:t>
            </a:r>
            <a:r>
              <a:rPr lang="en-US" sz="1350" dirty="0">
                <a:solidFill>
                  <a:srgbClr val="202834"/>
                </a:solidFill>
                <a:latin typeface="Arial"/>
              </a:rPr>
              <a:t>SOGR</a:t>
            </a:r>
            <a:r>
              <a:rPr sz="1350" dirty="0">
                <a:solidFill>
                  <a:srgbClr val="202834"/>
                </a:solidFill>
                <a:latin typeface="Arial"/>
              </a:rPr>
              <a:t> needs, technology, passenger amenities, or other DRPT-approved capital priorities.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5696712"/>
            <a:ext cx="93268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sz="1150" b="0" i="1">
                <a:solidFill>
                  <a:srgbClr val="677180"/>
                </a:solidFill>
                <a:latin typeface="Arial"/>
              </a:rPr>
              <a:t>Bottom Line: State policy is shifting toward measurable performance while providing a one-time capital opportunity and new tools that may help GRTC protect zero-fare operations.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562</Words>
  <Application>Microsoft Macintosh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Futura Medium</vt:lpstr>
      <vt:lpstr>Office Theme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Joe Dillard</cp:lastModifiedBy>
  <cp:revision>2</cp:revision>
  <dcterms:created xsi:type="dcterms:W3CDTF">2013-01-27T09:14:16Z</dcterms:created>
  <dcterms:modified xsi:type="dcterms:W3CDTF">2026-08-11T13:20:46Z</dcterms:modified>
  <cp:category/>
</cp:coreProperties>
</file>